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14"/>
  </p:notesMasterIdLst>
  <p:handoutMasterIdLst>
    <p:handoutMasterId r:id="rId15"/>
  </p:handoutMasterIdLst>
  <p:sldIdLst>
    <p:sldId id="303" r:id="rId6"/>
    <p:sldId id="1135" r:id="rId7"/>
    <p:sldId id="2147377730" r:id="rId8"/>
    <p:sldId id="2147377729" r:id="rId9"/>
    <p:sldId id="2147377731" r:id="rId10"/>
    <p:sldId id="2147377732" r:id="rId11"/>
    <p:sldId id="2147377733" r:id="rId12"/>
    <p:sldId id="2147377734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94679" autoAdjust="0"/>
  </p:normalViewPr>
  <p:slideViewPr>
    <p:cSldViewPr snapToGrid="0">
      <p:cViewPr varScale="1">
        <p:scale>
          <a:sx n="76" d="100"/>
          <a:sy n="76" d="100"/>
        </p:scale>
        <p:origin x="636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784" y="3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9977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71643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5349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0249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054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1075C39A-F04D-237C-AD3F-FB8F3DD996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18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TSG SA Meeting #SP-101</a:t>
            </a: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11 - 15 Sep 2023, Bengaluru, India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5" y="324481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SP-2301149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95304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692484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92601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</a:t>
            </a:r>
          </a:p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11 - 15 Sep 2023, Bengaluru, India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SP-230760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03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2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63501" y="1575655"/>
            <a:ext cx="6111090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Rel-19 Content Definition : Next Steps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8241" y="1935165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9861" y="198551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524002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15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96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552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02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17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6567" y="2063751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93263" y="2039940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50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580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5492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5538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26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701802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TSG#102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TSG#103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675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TSG#104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8138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TSG#105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40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TSG#106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1701802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TSG#107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1550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TSG#108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2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TSG#109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1563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TSG#110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27" y="1701802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TSG#111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738" y="1701802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TSG#112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465" y="1716090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TSG#99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4686302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7389815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1804990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2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527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2" y="1804990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5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7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740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3540" y="1825627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1804990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4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09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9883777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90" y="2741375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1000" dirty="0">
              <a:solidFill>
                <a:prstClr val="black"/>
              </a:solidFill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37076" y="4970213"/>
            <a:ext cx="388143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944784" y="4409868"/>
            <a:ext cx="338140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281988" y="4963068"/>
            <a:ext cx="742950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8879" y="2776302"/>
            <a:ext cx="999009" cy="304801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solidFill>
                  <a:prstClr val="black"/>
                </a:solidFill>
                <a:latin typeface="Montserrat" panose="00000500000000000000" pitchFamily="50" charset="0"/>
              </a:rPr>
              <a:t>Rel-19 Content </a:t>
            </a:r>
            <a:r>
              <a:rPr lang="fr-FR" altLang="en-US" sz="700" b="1" dirty="0" err="1">
                <a:solidFill>
                  <a:prstClr val="black"/>
                </a:solidFill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717" y="2793397"/>
            <a:ext cx="6046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1719265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TSG#100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822452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2427290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6052" y="5776916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844800" y="2221278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577977" y="2218103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1460" y="345565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Content Definition Process (From SA#100)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1838" y="4944424"/>
            <a:ext cx="6334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703638" y="2360247"/>
            <a:ext cx="622301" cy="352685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577977" y="3386780"/>
            <a:ext cx="764703" cy="597641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485554" y="3386780"/>
            <a:ext cx="833891" cy="598259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Rel-19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372984" y="3386780"/>
            <a:ext cx="833891" cy="580796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6438900" y="4542728"/>
            <a:ext cx="638177" cy="352685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664452" y="5319585"/>
            <a:ext cx="638177" cy="352685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056687" y="5318863"/>
            <a:ext cx="754062" cy="352685"/>
          </a:xfrm>
          <a:prstGeom prst="wedgeRoundRectCallout">
            <a:avLst>
              <a:gd name="adj1" fmla="val -55014"/>
              <a:gd name="adj2" fmla="val -8375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398241" y="4110893"/>
            <a:ext cx="568326" cy="240604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solidFill>
                  <a:prstClr val="black"/>
                </a:solidFill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872217" y="4766897"/>
            <a:ext cx="699989" cy="406917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602155" y="4621985"/>
            <a:ext cx="865276" cy="485609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972593" y="4105557"/>
            <a:ext cx="568326" cy="240604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solidFill>
                  <a:prstClr val="black"/>
                </a:solidFill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581731" y="5141776"/>
            <a:ext cx="1121907" cy="704621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 on Rel-19 SID/WID approved at SA#101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0772" y="3399646"/>
            <a:ext cx="850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Scope Discussion / Guidance to WG  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9810749" y="57785"/>
            <a:ext cx="2129163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SP-230720</a:t>
            </a:r>
          </a:p>
        </p:txBody>
      </p:sp>
      <p:sp>
        <p:nvSpPr>
          <p:cNvPr id="21" name="Text Box 14">
            <a:extLst>
              <a:ext uri="{FF2B5EF4-FFF2-40B4-BE49-F238E27FC236}">
                <a16:creationId xmlns:a16="http://schemas.microsoft.com/office/drawing/2014/main" id="{3021B602-D5B7-0A61-5A5E-E0AFAC629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650" y="295464"/>
            <a:ext cx="8216774" cy="590931"/>
          </a:xfrm>
        </p:spPr>
        <p:txBody>
          <a:bodyPr/>
          <a:lstStyle/>
          <a:p>
            <a:r>
              <a:rPr lang="en-US" sz="3600" dirty="0"/>
              <a:t>SA2 Rel-19 candidate topics (from SA#100)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4F1154C-F897-9D4D-75ED-FED5C37E80B8}"/>
              </a:ext>
            </a:extLst>
          </p:cNvPr>
          <p:cNvSpPr txBox="1">
            <a:spLocks/>
          </p:cNvSpPr>
          <p:nvPr/>
        </p:nvSpPr>
        <p:spPr bwMode="auto">
          <a:xfrm>
            <a:off x="9806731" y="124648"/>
            <a:ext cx="2129163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SP-230759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7049F520-979D-435A-683D-4B4FD1A94D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411437"/>
              </p:ext>
            </p:extLst>
          </p:nvPr>
        </p:nvGraphicFramePr>
        <p:xfrm>
          <a:off x="1068636" y="1002535"/>
          <a:ext cx="9851156" cy="5409261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584081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578032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270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Core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Rel-19 Miscellaneous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Satellite Architecture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SBA framework enhancement / 5GS enhancement for Cloud Native Deployment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XRM Enhancements and Metaverse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Slicing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SA Roaming services and Intermediaries (GSMA 5MRR request)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Multi-access (Dual 3GPP + ATSSS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Traffic Management  (Monitoring + + QUIC)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in handling of Radio Capabilities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5GC enhancements for IP routing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/ Energy Saving as a Service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Enhancing Emergency Services when Zero CS network coverage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IMS and NG_RTC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NPN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889781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Edge Computing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Ranging Phase 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387418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Proximity Services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LCS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1095788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TSC/URLLC/TRS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Mobile VPN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959499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Sharing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Architecture Enhancements for Energy Utilities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154185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+ identification of device behind RG/AP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eUEPO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(UE Policy) Enhancements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133748"/>
                  </a:ext>
                </a:extLst>
              </a:tr>
              <a:tr h="5892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14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5G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Femto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Interworking of Non-3GPP Digital Terrestrial Broadcast Networks with 5GS Multicast Broadcast Services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073848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UAS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RVAS (Roaming Value-Added Services)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04707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VMR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666373"/>
                  </a:ext>
                </a:extLst>
              </a:tr>
              <a:tr h="22303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UPEAS Enhancements </a:t>
                      </a: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918529"/>
                  </a:ext>
                </a:extLst>
              </a:tr>
            </a:tbl>
          </a:graphicData>
        </a:graphic>
      </p:graphicFrame>
      <p:sp>
        <p:nvSpPr>
          <p:cNvPr id="2" name="Text Box 14">
            <a:extLst>
              <a:ext uri="{FF2B5EF4-FFF2-40B4-BE49-F238E27FC236}">
                <a16:creationId xmlns:a16="http://schemas.microsoft.com/office/drawing/2014/main" id="{88C9B020-8A12-837A-3E54-49EF5B7E6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2962219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 fontScale="92500" lnSpcReduction="20000"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All “core”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have moderated discussion during Q3 2023. The list of work task under “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in SP-230759 serves as a starting point for the moderated discussion and can be updated during the process.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proposed to endorse the following list of “core” topics (see SP-230759) as candidates in SA#100 for which SA2 should strive to submit SID in SA#101 (as per normal consensus). Remaining topics may also be submitted to SA#101 for approval if agreed. If SA2 cannot come to an agreement on these items for SA#101 then they can come for approval at SA#102. 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Access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Multi-access (Dual 3GPP + ATSSS </a:t>
            </a:r>
            <a:r>
              <a:rPr lang="en-US" sz="1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/ Energy Saving as a Service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XRM and Metaverse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and NG_RTC enhancements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approval of the resulting SIDs is possible in SA#101 then work can start on them in Q4 2023.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 should not allocate more than 50% of over all Rel-19 TU budget (for selected SIDs shown in bullet #2).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remaining “core” topics (not covered in bullet #2) will also have moderated discussion during Q3, 2023 and any resulting SIDs are targeted for approval in SA#102.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miscellaneous topics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(see SP-230759)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will be candidate for moderated discussion during Q4 2023.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Rel-19 (and the work tasks and TU budget of each SID) will be taken in SA#102.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957" y="766729"/>
            <a:ext cx="8216774" cy="590931"/>
          </a:xfrm>
        </p:spPr>
        <p:txBody>
          <a:bodyPr/>
          <a:lstStyle/>
          <a:p>
            <a:r>
              <a:rPr lang="en-US" sz="3600" dirty="0"/>
              <a:t>Guidance to SA2 on Rel-19 work planning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4F1154C-F897-9D4D-75ED-FED5C37E80B8}"/>
              </a:ext>
            </a:extLst>
          </p:cNvPr>
          <p:cNvSpPr txBox="1">
            <a:spLocks/>
          </p:cNvSpPr>
          <p:nvPr/>
        </p:nvSpPr>
        <p:spPr bwMode="auto">
          <a:xfrm>
            <a:off x="9926198" y="124648"/>
            <a:ext cx="2009696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SP-230765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SA2#158 has allocated considerable time and resources for discussion on following topics and endorsed SIDs for further work -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Access - Julius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 - Tricci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 – Haris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Multi-access (Dual 3GPP + ATSSS </a:t>
            </a:r>
            <a:r>
              <a:rPr lang="en-US" sz="1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- Krisztian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/ Energy Saving as a Service - </a:t>
            </a:r>
            <a:r>
              <a:rPr lang="en-GB" sz="1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Jungshin</a:t>
            </a:r>
            <a:endParaRPr lang="en-GB" sz="1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XRM and Metaverse 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Devaki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and NG_RTC enhancements </a:t>
            </a: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Michele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SA#101 will further discussed the SIDs submitted by the moderator. Goal is to approve the SIDs for inclusion to Rel-19 content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Work can be scheduled by SA2 during Q4. We may have drafting sessions, if needed.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Objective is to allocate ~50% (or less) of available SA2 Rel-19 TU budget.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No blanket/placeholders kind of WT that has either no TU estimates, or unrealistic/unknown TU estimates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due to the RAN dependencies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WT should have clear and realistic TU estimates. 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There is no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downscoping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deprioitization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of WT from these SIDs. WT that are removed from SA#101 can be added in SA#102 to the SA#101 approved SIDs.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957" y="766729"/>
            <a:ext cx="8216774" cy="590931"/>
          </a:xfrm>
        </p:spPr>
        <p:txBody>
          <a:bodyPr/>
          <a:lstStyle/>
          <a:p>
            <a:r>
              <a:rPr lang="en-US" sz="3600" dirty="0"/>
              <a:t>SA2 Technically Endorsed Rel-19 SIDs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2157631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49329"/>
            <a:ext cx="10114420" cy="4975841"/>
          </a:xfrm>
        </p:spPr>
        <p:txBody>
          <a:bodyPr>
            <a:norm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SA2#158 has good discussion on following topics but could not technically endorsed anything -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Integrated Sensing and Communication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Edge Computing Enhancements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Proximity Services enhancements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TSC/URLLC/TRS enhancements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Network Sharing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User identities + identification of device behind RG/AP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5G </a:t>
            </a:r>
            <a:r>
              <a:rPr lang="en-US" sz="1600" b="0" i="0" u="none" strike="noStrike" kern="1200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Femto</a:t>
            </a: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UAS enhancements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VMR Enhancements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pPr marL="571500" lvl="1" indent="-3429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0" i="0" u="none" strike="noStrike" kern="12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UPEAS Enhancements </a:t>
            </a:r>
            <a:endParaRPr lang="en-US" sz="2800" b="0" i="0" u="none" strike="noStrike" dirty="0">
              <a:solidFill>
                <a:srgbClr val="0000FF"/>
              </a:solidFill>
              <a:effectLst/>
              <a:latin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SA#101 will further discussed the SIDs submitted by the moderator. Goal is to see if we can create a baseline version for further discussion at SA2. Stretch goal will be to approve one or more of these SIDs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Objective is to allocate ~50% (or less) of available SA2 Rel-19 TU budget.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No blanket/placeholders kind of WT that has either no TU estimates, or unrealistic/unknown TU estimates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due to the RAN dependencies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WT should have clear and realistic TU estimates. 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There is no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downscoping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of WT from these SIDs. More WT can be added in SA#102 to the SA#101 approved SIDs. </a:t>
            </a:r>
          </a:p>
          <a:p>
            <a:pPr lvl="1"/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further discussion:  whether the WT can divided into 2 categories – a) WT can be brought back at SA#102; b) WT that are deprioritized and will not come back at next meeting. 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22" y="459800"/>
            <a:ext cx="10855355" cy="1089529"/>
          </a:xfrm>
        </p:spPr>
        <p:txBody>
          <a:bodyPr/>
          <a:lstStyle/>
          <a:p>
            <a:r>
              <a:rPr lang="en-US" sz="3600" dirty="0"/>
              <a:t>SIDs not Endorsed and had limited discussion at SA2#158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3160427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845578"/>
            <a:ext cx="10114420" cy="4679592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encompass 15 miscellaneous Rel-19 topics, as indicated in the slide #2.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there are items that have garnered increased interest, they may be discussed and added to the miscellaneous list.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select number of items from miscellaneous list will be designated for Moderated Email Discussion (MED) in Q4. A specific cap "X" will be determined at SA#101 for the number of miscellaneous items eligible for MED in Q4, “X” is expected to be a low single-digit number.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SA2 will undertake MED on these “X” topics in Q4 and submit SA2 agreed SID for approval at SA#102. </a:t>
            </a:r>
          </a:p>
          <a:p>
            <a:pPr lvl="1"/>
            <a:endParaRPr lang="en-US" sz="20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22" y="459800"/>
            <a:ext cx="10855355" cy="1089529"/>
          </a:xfrm>
        </p:spPr>
        <p:txBody>
          <a:bodyPr/>
          <a:lstStyle/>
          <a:p>
            <a:r>
              <a:rPr lang="en-US" sz="3600" dirty="0"/>
              <a:t>Topics for which no Moderated Email Discussion (MED) occurred in Q3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3770072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18407"/>
            <a:ext cx="10114420" cy="5006763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following topics are candidate for moderated email discussion in Q4 in SA2 - 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Traffic Management/Monitoring based on user plane between UE and PSA – Moderated by Stefan (E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ricsson</a:t>
            </a: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Network Slicing based on identified specific issues–Ph4 – </a:t>
            </a: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Moderated by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Jinguo (ZTE)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RVAS (Roaming Value-Added Services) – Moderated by Dieter (DT)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Discussion on the core topics will continue in SA2. 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additional topics should be discussed in SA2.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Tasks from the Approved SIDs at SA#101 are also subject to prioritization discussion at SA#102.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on approved SIDs can begin in Q4 at SA2. Whether SIDs is on agenda for Oct, or Nov or both is up to SA2 Chair to decide. 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SA2 is asked to submit agreed Rel-19 SIDs (for core topics + 3 topics in bullet 1) to SA#102 for approval. SA2 may also endorse the Rel-19 SIDs which can be submitted as company contribution to SA#102.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3"/>
              </a:buBlip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22" y="709099"/>
            <a:ext cx="10855355" cy="590931"/>
          </a:xfrm>
        </p:spPr>
        <p:txBody>
          <a:bodyPr/>
          <a:lstStyle/>
          <a:p>
            <a:r>
              <a:rPr lang="en-US" sz="3600" dirty="0"/>
              <a:t>Guidance on Rel-19 to SA2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2447766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280d8efa-eff2-4910-88d2-79ca146720c4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9313</TotalTime>
  <Words>1525</Words>
  <Application>Microsoft Office PowerPoint</Application>
  <PresentationFormat>Widescreen</PresentationFormat>
  <Paragraphs>192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Montserrat</vt:lpstr>
      <vt:lpstr>Qualcomm Office Regular</vt:lpstr>
      <vt:lpstr>Qualcomm Regular</vt:lpstr>
      <vt:lpstr>Times New Roman</vt:lpstr>
      <vt:lpstr>Office Theme</vt:lpstr>
      <vt:lpstr>1_Office Theme</vt:lpstr>
      <vt:lpstr>PowerPoint Presentation</vt:lpstr>
      <vt:lpstr>Rel-19 Content Definition Process (From SA#100)</vt:lpstr>
      <vt:lpstr>SA2 Rel-19 candidate topics (from SA#100)</vt:lpstr>
      <vt:lpstr>Guidance to SA2 on Rel-19 work planning</vt:lpstr>
      <vt:lpstr>SA2 Technically Endorsed Rel-19 SIDs</vt:lpstr>
      <vt:lpstr>SIDs not Endorsed and had limited discussion at SA2#158</vt:lpstr>
      <vt:lpstr>Topics for which no Moderated Email Discussion (MED) occurred in Q3</vt:lpstr>
      <vt:lpstr>Guidance on Rel-19 to SA2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644</cp:revision>
  <dcterms:created xsi:type="dcterms:W3CDTF">2010-02-05T13:52:04Z</dcterms:created>
  <dcterms:modified xsi:type="dcterms:W3CDTF">2023-09-14T11:25:20Z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